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  <p:sldMasterId id="2147483668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47" d="100"/>
          <a:sy n="147" d="100"/>
        </p:scale>
        <p:origin x="6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58c21969b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e58c21969b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58c21969b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Rural counties are fairly close to major urban areas.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hypothesize residents commute to urban areas. </a:t>
            </a:r>
            <a:endParaRPr/>
          </a:p>
        </p:txBody>
      </p:sp>
      <p:sp>
        <p:nvSpPr>
          <p:cNvPr id="162" name="Google Shape;162;ge58c21969b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8c21969b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e58c21969b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58c21969b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58c21969b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map shows the density of rentals within the county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58c21969b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58c21969b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58c21969b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e58c21969b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58c21969b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58c21969b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58c21969b_8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58c21969b_8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58c21969b_8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e58c21969b_8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 b="1" u="sng">
                <a:solidFill>
                  <a:srgbClr val="212121"/>
                </a:solidFill>
              </a:rPr>
              <a:t>There is less competition in rural areas due to higher rates.</a:t>
            </a:r>
            <a:endParaRPr sz="1600" b="1" u="sng">
              <a:solidFill>
                <a:srgbClr val="21212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000"/>
              <a:buChar char="-"/>
            </a:pPr>
            <a:r>
              <a:rPr lang="en" sz="1600" b="1" u="sng">
                <a:solidFill>
                  <a:srgbClr val="212121"/>
                </a:solidFill>
              </a:rPr>
              <a:t>There are more rentals in areas with tourism attractions. </a:t>
            </a:r>
            <a:endParaRPr sz="1600" b="1" u="sng">
              <a:solidFill>
                <a:srgbClr val="21212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000"/>
              <a:buChar char="-"/>
            </a:pPr>
            <a:r>
              <a:rPr lang="en" sz="1600" b="1" u="sng">
                <a:solidFill>
                  <a:srgbClr val="212121"/>
                </a:solidFill>
              </a:rPr>
              <a:t>Population and income affect Airbnb rates.</a:t>
            </a:r>
            <a:endParaRPr sz="1600" b="1" u="sng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 b="1">
                <a:solidFill>
                  <a:srgbClr val="212121"/>
                </a:solidFill>
              </a:rPr>
              <a:t>We hypothesize that people want to get out of the city to relax, therefore  there will be a higher number of rentals in rural areas. </a:t>
            </a:r>
            <a:endParaRPr sz="1600" b="1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 b="1">
                <a:solidFill>
                  <a:srgbClr val="212121"/>
                </a:solidFill>
              </a:rPr>
              <a:t>There is a higher number of business travelers in urban areas, therefore there is a higher need for smaller rentals. </a:t>
            </a:r>
            <a:endParaRPr sz="1600" b="1">
              <a:solidFill>
                <a:srgbClr val="212121"/>
              </a:solidFill>
            </a:endParaRPr>
          </a:p>
          <a:p>
            <a:pPr marL="285750" lvl="0" indent="-2222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SzPts val="800"/>
              <a:buChar char="-"/>
            </a:pPr>
            <a:endParaRPr sz="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58c21969b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58c21969b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2424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4242"/>
                </a:solidFill>
              </a:rPr>
              <a:t>Seasonality of Airbnb rentals - what time of the year is best to list property?</a:t>
            </a:r>
            <a:endParaRPr sz="1400">
              <a:solidFill>
                <a:srgbClr val="42424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58c21969b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e58c21969b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58c21969b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e58c21969b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 quick overview of project…….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58c21969b_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58c21969b_8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8c21969b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e58c21969b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 b="1" u="sng">
                <a:solidFill>
                  <a:srgbClr val="212121"/>
                </a:solidFill>
              </a:rPr>
              <a:t>There is less competition in rural areas due to higher rates.</a:t>
            </a:r>
            <a:endParaRPr sz="1600" b="1" u="sng">
              <a:solidFill>
                <a:srgbClr val="21212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000"/>
              <a:buChar char="-"/>
            </a:pPr>
            <a:r>
              <a:rPr lang="en" sz="1600" b="1" u="sng">
                <a:solidFill>
                  <a:srgbClr val="212121"/>
                </a:solidFill>
              </a:rPr>
              <a:t>There are more rentals in areas with tourism attractions. </a:t>
            </a:r>
            <a:endParaRPr sz="1600" b="1" u="sng">
              <a:solidFill>
                <a:srgbClr val="21212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000"/>
              <a:buChar char="-"/>
            </a:pPr>
            <a:r>
              <a:rPr lang="en" sz="1600" b="1" u="sng">
                <a:solidFill>
                  <a:srgbClr val="212121"/>
                </a:solidFill>
              </a:rPr>
              <a:t>Population and income affect Airbnb rates.</a:t>
            </a:r>
            <a:endParaRPr sz="1600" b="1" u="sng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 b="1">
                <a:solidFill>
                  <a:srgbClr val="212121"/>
                </a:solidFill>
              </a:rPr>
              <a:t>We hypothesize that people want to get out of the city to relax, therefore  there will be a higher number of rentals in rural areas. </a:t>
            </a:r>
            <a:endParaRPr sz="1600" b="1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 b="1">
                <a:solidFill>
                  <a:srgbClr val="212121"/>
                </a:solidFill>
              </a:rPr>
              <a:t>There is a higher number of business travelers in urban areas, therefore there is a higher need for smaller rentals. </a:t>
            </a:r>
            <a:endParaRPr sz="1600" b="1">
              <a:solidFill>
                <a:srgbClr val="212121"/>
              </a:solidFill>
            </a:endParaRPr>
          </a:p>
          <a:p>
            <a:pPr marL="285750" lvl="0" indent="-2222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SzPts val="800"/>
              <a:buChar char="-"/>
            </a:pPr>
            <a:endParaRPr sz="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58c21969b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58c21969b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58c21969b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58c21969b_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58c21969b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e58c21969b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58c21969b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58c21969b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91D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58c21969b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e58c21969b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91D63"/>
                </a:solidFill>
              </a:rPr>
              <a:t>Top 5 Urban and Rural Counties makes up 52.5% of the over all data</a:t>
            </a:r>
            <a:endParaRPr>
              <a:solidFill>
                <a:srgbClr val="E91D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E91D6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424242"/>
                </a:solidFill>
              </a:rPr>
              <a:t>Top 5 Urban Counties</a:t>
            </a:r>
            <a:endParaRPr sz="900" u="sng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Harris County - Houston</a:t>
            </a:r>
            <a:endParaRPr sz="800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Travis County - Austin</a:t>
            </a:r>
            <a:endParaRPr sz="800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Tarrant County - Ft. Worth </a:t>
            </a:r>
            <a:endParaRPr sz="800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Dallas County - Dallas </a:t>
            </a:r>
            <a:endParaRPr sz="800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Bexar County  - San Antonio </a:t>
            </a:r>
            <a:endParaRPr sz="800">
              <a:solidFill>
                <a:srgbClr val="42424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42424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424242"/>
                </a:solidFill>
              </a:rPr>
              <a:t>Top 5 Rural Counties</a:t>
            </a:r>
            <a:endParaRPr sz="900" u="sng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Llano County NW of Austin </a:t>
            </a:r>
            <a:endParaRPr sz="800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Burnet County NW of Austin  east of Llano </a:t>
            </a:r>
            <a:endParaRPr sz="800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Aransas County NE of Corpus Christi </a:t>
            </a:r>
            <a:endParaRPr sz="800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Bandera County - NW of San Antonio </a:t>
            </a:r>
            <a:endParaRPr sz="800">
              <a:solidFill>
                <a:srgbClr val="424242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Char char="●"/>
            </a:pPr>
            <a:r>
              <a:rPr lang="en" sz="800">
                <a:solidFill>
                  <a:srgbClr val="424242"/>
                </a:solidFill>
              </a:rPr>
              <a:t>Kendall County - NW of San Antonio  east of Bandera </a:t>
            </a:r>
            <a:endParaRPr sz="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58c21969b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Aransas </a:t>
            </a:r>
            <a:r>
              <a:rPr lang="en" sz="900">
                <a:solidFill>
                  <a:schemeClr val="dk1"/>
                </a:solidFill>
              </a:rPr>
              <a:t>24832.0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Bandera </a:t>
            </a:r>
            <a:r>
              <a:rPr lang="en" sz="900">
                <a:solidFill>
                  <a:schemeClr val="dk1"/>
                </a:solidFill>
              </a:rPr>
              <a:t>21316.0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Bexar </a:t>
            </a:r>
            <a:r>
              <a:rPr lang="en" sz="900">
                <a:solidFill>
                  <a:schemeClr val="dk1"/>
                </a:solidFill>
              </a:rPr>
              <a:t>1892004.0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Burnet </a:t>
            </a:r>
            <a:r>
              <a:rPr lang="en" sz="900">
                <a:solidFill>
                  <a:schemeClr val="dk1"/>
                </a:solidFill>
              </a:rPr>
              <a:t>45017.0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Dallas </a:t>
            </a:r>
            <a:r>
              <a:rPr lang="en" sz="900">
                <a:solidFill>
                  <a:schemeClr val="dk1"/>
                </a:solidFill>
              </a:rPr>
              <a:t>2552213.0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Harris </a:t>
            </a:r>
            <a:r>
              <a:rPr lang="en" sz="900">
                <a:solidFill>
                  <a:schemeClr val="dk1"/>
                </a:solidFill>
              </a:rPr>
              <a:t>4525519.0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Kendall </a:t>
            </a:r>
            <a:r>
              <a:rPr lang="en" sz="900">
                <a:solidFill>
                  <a:schemeClr val="dk1"/>
                </a:solidFill>
              </a:rPr>
              <a:t>40306.0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Llano </a:t>
            </a:r>
            <a:r>
              <a:rPr lang="en" sz="900">
                <a:solidFill>
                  <a:schemeClr val="dk1"/>
                </a:solidFill>
              </a:rPr>
              <a:t>20195.0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Tarrant </a:t>
            </a:r>
            <a:r>
              <a:rPr lang="en" sz="900">
                <a:solidFill>
                  <a:schemeClr val="dk1"/>
                </a:solidFill>
              </a:rPr>
              <a:t>1983675.0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Travis </a:t>
            </a:r>
            <a:r>
              <a:rPr lang="en" sz="900">
                <a:solidFill>
                  <a:schemeClr val="dk1"/>
                </a:solidFill>
              </a:rPr>
              <a:t>1176584.0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  <p:sp>
        <p:nvSpPr>
          <p:cNvPr id="157" name="Google Shape;157;ge58c21969b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367500" y="175"/>
            <a:ext cx="8776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4818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t="4053" r="31048" b="20308"/>
          <a:stretch/>
        </p:blipFill>
        <p:spPr>
          <a:xfrm>
            <a:off x="8202900" y="-1"/>
            <a:ext cx="941100" cy="3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20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83" name="Google Shape;83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aveltexas.com/things-to-do/outdoor-adventure/?gclid=CjwKCAjw0qOIBhBhEiwAyvVcfzmOWPSjpt_oiR-jt5UaiZhYC_qyne15B3Tc1uD5HuzdE6kB0FIRtBoCUPAQAvD_BwE" TargetMode="External"/><Relationship Id="rId3" Type="http://schemas.openxmlformats.org/officeDocument/2006/relationships/hyperlink" Target="https://hbr.org/2019/04/research-when-airbnb-listings-in-a-city-increase-so-do-rent-prices" TargetMode="External"/><Relationship Id="rId7" Type="http://schemas.openxmlformats.org/officeDocument/2006/relationships/hyperlink" Target="https://public.opendatasoft.com/explore/dataset/air-bnb-listings/map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kdnuggets.com/2017/08/insights-data-mining-airbnb.html" TargetMode="External"/><Relationship Id="rId5" Type="http://schemas.openxmlformats.org/officeDocument/2006/relationships/hyperlink" Target="https://www.kaggle.com/muonneutrino/us-census-demographic-data" TargetMode="External"/><Relationship Id="rId4" Type="http://schemas.openxmlformats.org/officeDocument/2006/relationships/hyperlink" Target="https://www.kaggle.com/PromptCloudHQ/airbnb-property-data-from-texa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Airbnb Project</a:t>
            </a:r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198088" y="3125797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400" b="1"/>
              <a:t>Diana Melendez, Ericka Houle and Steven Green</a:t>
            </a:r>
            <a:endParaRPr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657" y="154982"/>
            <a:ext cx="8729905" cy="498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Deliverables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2" descr="Chart, timeline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450" y="62950"/>
            <a:ext cx="7552425" cy="50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775" y="799600"/>
            <a:ext cx="6840926" cy="42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2262437" y="60700"/>
            <a:ext cx="498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Harris County - Urban</a:t>
            </a:r>
            <a:endParaRPr sz="36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595" y="801150"/>
            <a:ext cx="6116817" cy="41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/>
        </p:nvSpPr>
        <p:spPr>
          <a:xfrm>
            <a:off x="1917750" y="62250"/>
            <a:ext cx="530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Llano County - Rural</a:t>
            </a:r>
            <a:endParaRPr sz="36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75" y="1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6" descr="Chart, bar chart, hist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3420" y="789672"/>
            <a:ext cx="4802477" cy="320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 descr="Chart, hist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8177" y="789673"/>
            <a:ext cx="4802478" cy="320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/>
        </p:nvSpPr>
        <p:spPr>
          <a:xfrm>
            <a:off x="1022100" y="50775"/>
            <a:ext cx="709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Average Number of Bedrooms</a:t>
            </a:r>
            <a:endParaRPr sz="36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body" idx="1"/>
          </p:nvPr>
        </p:nvSpPr>
        <p:spPr>
          <a:xfrm>
            <a:off x="4818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7"/>
          <p:cNvSpPr txBox="1"/>
          <p:nvPr/>
        </p:nvSpPr>
        <p:spPr>
          <a:xfrm>
            <a:off x="527550" y="50775"/>
            <a:ext cx="771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Steven to add Regression Charts </a:t>
            </a:r>
            <a:endParaRPr sz="36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Deliverables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"/>
          </p:nvPr>
        </p:nvSpPr>
        <p:spPr>
          <a:xfrm>
            <a:off x="417625" y="1822525"/>
            <a:ext cx="8610600" cy="3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457200" lvl="0" indent="-369570" algn="l" rtl="0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ct val="100000"/>
              <a:buChar char="●"/>
            </a:pPr>
            <a:r>
              <a:rPr lang="en" sz="2400" b="1">
                <a:solidFill>
                  <a:srgbClr val="212121"/>
                </a:solidFill>
              </a:rPr>
              <a:t>There will be higher rates in rural areas due to less competition.</a:t>
            </a:r>
            <a:endParaRPr sz="2400" b="1">
              <a:solidFill>
                <a:srgbClr val="212121"/>
              </a:solidFill>
            </a:endParaRPr>
          </a:p>
          <a:p>
            <a:pPr marL="914400" lvl="1" indent="-369569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9090"/>
              <a:buChar char="○"/>
            </a:pPr>
            <a:r>
              <a:rPr lang="en" sz="2200">
                <a:solidFill>
                  <a:srgbClr val="212121"/>
                </a:solidFill>
              </a:rPr>
              <a:t>Rates are slightly higher in rural areas. We also found that the rental size is larger which could contribute to the higher rates.</a:t>
            </a:r>
            <a:r>
              <a:rPr lang="en" sz="2400" b="1">
                <a:solidFill>
                  <a:srgbClr val="212121"/>
                </a:solidFill>
              </a:rPr>
              <a:t> </a:t>
            </a:r>
            <a:endParaRPr sz="2400" b="1">
              <a:solidFill>
                <a:srgbClr val="212121"/>
              </a:solidFill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Char char="●"/>
            </a:pPr>
            <a:r>
              <a:rPr lang="en" sz="2400" b="1">
                <a:solidFill>
                  <a:srgbClr val="212121"/>
                </a:solidFill>
              </a:rPr>
              <a:t>There are more rentals in areas with tourism attractions.</a:t>
            </a:r>
            <a:endParaRPr sz="2400" b="1">
              <a:solidFill>
                <a:srgbClr val="212121"/>
              </a:solidFill>
            </a:endParaRPr>
          </a:p>
          <a:p>
            <a:pPr marL="914400" lvl="1" indent="-369569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Char char="○"/>
            </a:pPr>
            <a:r>
              <a:rPr lang="en" sz="2400" b="1">
                <a:solidFill>
                  <a:srgbClr val="212121"/>
                </a:solidFill>
              </a:rPr>
              <a:t>  </a:t>
            </a:r>
            <a:endParaRPr sz="2400" b="1">
              <a:solidFill>
                <a:srgbClr val="212121"/>
              </a:solidFill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Char char="●"/>
            </a:pPr>
            <a:r>
              <a:rPr lang="en" sz="2400" b="1">
                <a:solidFill>
                  <a:srgbClr val="212121"/>
                </a:solidFill>
              </a:rPr>
              <a:t>Population and income affect Airbnb rates.</a:t>
            </a:r>
            <a:endParaRPr sz="2400" b="1">
              <a:solidFill>
                <a:srgbClr val="212121"/>
              </a:solidFill>
            </a:endParaRPr>
          </a:p>
          <a:p>
            <a:pPr marL="914400" lvl="1" indent="-369569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Char char="○"/>
            </a:pPr>
            <a:r>
              <a:rPr lang="en" sz="2400" b="1">
                <a:solidFill>
                  <a:srgbClr val="212121"/>
                </a:solidFill>
                <a:highlight>
                  <a:schemeClr val="accent6"/>
                </a:highlight>
              </a:rPr>
              <a:t>Need Steven’s Input!</a:t>
            </a:r>
            <a:endParaRPr sz="2400" b="1">
              <a:solidFill>
                <a:srgbClr val="212121"/>
              </a:solidFill>
              <a:highlight>
                <a:schemeClr val="accent6"/>
              </a:highlight>
            </a:endParaRPr>
          </a:p>
        </p:txBody>
      </p:sp>
      <p:sp>
        <p:nvSpPr>
          <p:cNvPr id="211" name="Google Shape;211;p38"/>
          <p:cNvSpPr txBox="1"/>
          <p:nvPr/>
        </p:nvSpPr>
        <p:spPr>
          <a:xfrm>
            <a:off x="708188" y="-161958"/>
            <a:ext cx="33810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946"/>
              <a:buFont typeface="Arial"/>
              <a:buNone/>
            </a:pPr>
            <a:r>
              <a:rPr lang="en" sz="3600" b="1">
                <a:solidFill>
                  <a:srgbClr val="212121"/>
                </a:solidFill>
              </a:rPr>
              <a:t>Conclusion</a:t>
            </a:r>
            <a:endParaRPr sz="3600"/>
          </a:p>
        </p:txBody>
      </p:sp>
      <p:pic>
        <p:nvPicPr>
          <p:cNvPr id="212" name="Google Shape;212;p38"/>
          <p:cNvPicPr preferRelativeResize="0"/>
          <p:nvPr/>
        </p:nvPicPr>
        <p:blipFill rotWithShape="1">
          <a:blip r:embed="rId3">
            <a:alphaModFix/>
          </a:blip>
          <a:srcRect l="14199" t="12495"/>
          <a:stretch/>
        </p:blipFill>
        <p:spPr>
          <a:xfrm>
            <a:off x="417624" y="1960874"/>
            <a:ext cx="460500" cy="4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>
            <a:spLocks noGrp="1"/>
          </p:cNvSpPr>
          <p:nvPr>
            <p:ph type="body" idx="1"/>
          </p:nvPr>
        </p:nvSpPr>
        <p:spPr>
          <a:xfrm>
            <a:off x="708200" y="788100"/>
            <a:ext cx="8198400" cy="15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E91D63"/>
                </a:solidFill>
              </a:rPr>
              <a:t>We </a:t>
            </a:r>
            <a:r>
              <a:rPr lang="en" sz="2400" b="1">
                <a:solidFill>
                  <a:srgbClr val="E91D63"/>
                </a:solidFill>
                <a:highlight>
                  <a:schemeClr val="lt1"/>
                </a:highlight>
              </a:rPr>
              <a:t>recommend</a:t>
            </a:r>
            <a:r>
              <a:rPr lang="en" sz="2400" b="1">
                <a:solidFill>
                  <a:srgbClr val="E91D63"/>
                </a:solidFill>
              </a:rPr>
              <a:t> operating an airbnb rental in a rural area outside a major metropolitan area close to outdoor destinations to maximize profit. </a:t>
            </a:r>
            <a:endParaRPr sz="2400" b="1">
              <a:solidFill>
                <a:srgbClr val="E91D6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E91D63"/>
              </a:solidFill>
              <a:highlight>
                <a:schemeClr val="accent6"/>
              </a:highlight>
            </a:endParaRPr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25" y="3319530"/>
            <a:ext cx="536700" cy="46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body" idx="1"/>
          </p:nvPr>
        </p:nvSpPr>
        <p:spPr>
          <a:xfrm>
            <a:off x="1618500" y="70775"/>
            <a:ext cx="5907000" cy="9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Limitations &amp; Future Work</a:t>
            </a:r>
            <a:endParaRPr sz="3600" b="1"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xfrm>
            <a:off x="429850" y="675400"/>
            <a:ext cx="8415900" cy="3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Data: Not current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Airbnb data is from 2013-2017 (only 6 months of 2017 data available)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Census data is from 2017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 at the effects of rentals during COVID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long will it take for the market to recover?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Seasonality of Airbnb rentals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body" idx="1"/>
          </p:nvPr>
        </p:nvSpPr>
        <p:spPr>
          <a:xfrm>
            <a:off x="477875" y="812294"/>
            <a:ext cx="8479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47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Graphic: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https://hbr.org/2019/04/research-when-airbnb-listings-in-a-city-increase-so-do-rent-prices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/>
              <a:t>Datasets: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https://www.kaggle.com/PromptCloudHQ/airbnb-property-data-from-texas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https://www.kaggle.com/muonneutrino/us-census-demographic-data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/>
              <a:t>Inspiration: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https://www.kdnuggets.com/2017/08/insights-data-mining-airbnb.html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https://public.opendatasoft.com/explore/dataset/air-bnb-listings/map/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/>
              <a:t>Travel: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https://www.traveltexas.com/things-to-do/outdoor-adventure/?gclid=CjwKCAjw0qOIBhBhEiwAyvVcfzmOWPSjpt_oiR-jt5UaiZhYC_qyne15B3Tc1uD5HuzdE6kB0FIRtBoCUPAQAvD_BwE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1"/>
          </p:nvPr>
        </p:nvSpPr>
        <p:spPr>
          <a:xfrm>
            <a:off x="429850" y="48800"/>
            <a:ext cx="4630500" cy="9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References</a:t>
            </a:r>
            <a:endParaRPr sz="3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 idx="4294967295"/>
          </p:nvPr>
        </p:nvSpPr>
        <p:spPr>
          <a:xfrm>
            <a:off x="287900" y="36125"/>
            <a:ext cx="40452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 b="1">
                <a:solidFill>
                  <a:schemeClr val="dk2"/>
                </a:solidFill>
              </a:rPr>
              <a:t>Agenda </a:t>
            </a:r>
            <a:endParaRPr sz="3600" b="1">
              <a:solidFill>
                <a:schemeClr val="dk2"/>
              </a:solidFill>
            </a:endParaRPr>
          </a:p>
        </p:txBody>
      </p:sp>
      <p:pic>
        <p:nvPicPr>
          <p:cNvPr id="99" name="Google Shape;9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275" y="90125"/>
            <a:ext cx="4392725" cy="170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7773" y="1177598"/>
            <a:ext cx="3561075" cy="38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 txBox="1"/>
          <p:nvPr/>
        </p:nvSpPr>
        <p:spPr>
          <a:xfrm>
            <a:off x="605152" y="904776"/>
            <a:ext cx="32763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Hypothesis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&amp; Future Analysis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 A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 Time!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Deliverables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4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417625" y="827900"/>
            <a:ext cx="5193600" cy="4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2400"/>
              <a:buChar char="●"/>
            </a:pPr>
            <a:r>
              <a:rPr lang="en" sz="2400" b="1">
                <a:solidFill>
                  <a:srgbClr val="212121"/>
                </a:solidFill>
              </a:rPr>
              <a:t>There is less competition in rural areas due to higher rates.</a:t>
            </a:r>
            <a:endParaRPr sz="2400" b="1">
              <a:solidFill>
                <a:srgbClr val="21212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Char char="●"/>
            </a:pPr>
            <a:r>
              <a:rPr lang="en" sz="2400" b="1">
                <a:solidFill>
                  <a:srgbClr val="212121"/>
                </a:solidFill>
              </a:rPr>
              <a:t>There are more rentals in areas with tourism attractions.  </a:t>
            </a:r>
            <a:endParaRPr sz="2400" b="1">
              <a:solidFill>
                <a:srgbClr val="21212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Char char="●"/>
            </a:pPr>
            <a:r>
              <a:rPr lang="en" sz="2400" b="1">
                <a:solidFill>
                  <a:srgbClr val="212121"/>
                </a:solidFill>
              </a:rPr>
              <a:t>Population and income affect Airbnb rates.</a:t>
            </a:r>
            <a:endParaRPr sz="2400" b="1">
              <a:solidFill>
                <a:srgbClr val="2121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b="1">
              <a:solidFill>
                <a:srgbClr val="212121"/>
              </a:solidFill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708188" y="-161958"/>
            <a:ext cx="3381089" cy="131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946"/>
              <a:buFont typeface="Arial"/>
              <a:buNone/>
            </a:pPr>
            <a:r>
              <a:rPr lang="en" sz="36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Hypotheses</a:t>
            </a:r>
            <a:endParaRPr sz="3600"/>
          </a:p>
        </p:txBody>
      </p:sp>
      <p:pic>
        <p:nvPicPr>
          <p:cNvPr id="111" name="Google Shape;111;p24"/>
          <p:cNvPicPr preferRelativeResize="0"/>
          <p:nvPr/>
        </p:nvPicPr>
        <p:blipFill rotWithShape="1">
          <a:blip r:embed="rId3">
            <a:alphaModFix/>
          </a:blip>
          <a:srcRect l="10873" t="12143" r="16636" b="3468"/>
          <a:stretch/>
        </p:blipFill>
        <p:spPr>
          <a:xfrm>
            <a:off x="5611100" y="917887"/>
            <a:ext cx="3226377" cy="30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body" idx="1"/>
          </p:nvPr>
        </p:nvSpPr>
        <p:spPr>
          <a:xfrm>
            <a:off x="570325" y="153775"/>
            <a:ext cx="2478300" cy="8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Datasets </a:t>
            </a:r>
            <a:endParaRPr sz="3600" b="1"/>
          </a:p>
        </p:txBody>
      </p:sp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262" y="1056025"/>
            <a:ext cx="4617025" cy="15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3039175"/>
            <a:ext cx="4520400" cy="120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25" y="2092715"/>
            <a:ext cx="344805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452300" y="104625"/>
            <a:ext cx="3855300" cy="8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Inspiration</a:t>
            </a:r>
            <a:r>
              <a:rPr lang="en" sz="2000"/>
              <a:t> </a:t>
            </a:r>
            <a:endParaRPr sz="2000"/>
          </a:p>
        </p:txBody>
      </p:sp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50" y="1888125"/>
            <a:ext cx="4815650" cy="30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650" y="341676"/>
            <a:ext cx="3476924" cy="208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177" y="2468425"/>
            <a:ext cx="2761875" cy="25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716175" y="1069625"/>
            <a:ext cx="53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950" y="1034538"/>
            <a:ext cx="1876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3625" y="1040563"/>
            <a:ext cx="1356642" cy="4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Deliverables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7" descr="A picture containing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4300" y="1111643"/>
            <a:ext cx="5475400" cy="292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425" y="660200"/>
            <a:ext cx="5583101" cy="436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2137625" y="0"/>
            <a:ext cx="4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Texas Airbnb Rentals</a:t>
            </a:r>
            <a:endParaRPr sz="36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Deliverables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593" y="724200"/>
            <a:ext cx="5220583" cy="421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4818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/>
              <a:t>Urban Counties</a:t>
            </a:r>
            <a:endParaRPr sz="1900"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Harris County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Travis County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Tarrant County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Dallas County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Bexar County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/>
              <a:t>Rural Counties</a:t>
            </a:r>
            <a:endParaRPr sz="1900"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Llano County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Burnet County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Aransas County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Bandera County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Kendall County</a:t>
            </a:r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1137450" y="0"/>
            <a:ext cx="686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Top 5 Urban &amp; Rural Rentals</a:t>
            </a:r>
            <a:endParaRPr sz="36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0" y="102879"/>
            <a:ext cx="8757350" cy="500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Microsoft Macintosh PowerPoint</Application>
  <PresentationFormat>On-screen Show (16:9)</PresentationFormat>
  <Paragraphs>124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Simple Light</vt:lpstr>
      <vt:lpstr>Modern Writer</vt:lpstr>
      <vt:lpstr>Airbnb Project</vt:lpstr>
      <vt:lpstr>Agenda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Project</dc:title>
  <cp:lastModifiedBy>Diana Melendez</cp:lastModifiedBy>
  <cp:revision>1</cp:revision>
  <dcterms:modified xsi:type="dcterms:W3CDTF">2021-08-04T03:39:55Z</dcterms:modified>
</cp:coreProperties>
</file>